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57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4712"/>
  </p:normalViewPr>
  <p:slideViewPr>
    <p:cSldViewPr snapToGrid="0">
      <p:cViewPr varScale="1">
        <p:scale>
          <a:sx n="59" d="100"/>
          <a:sy n="59" d="100"/>
        </p:scale>
        <p:origin x="9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A6478-46DF-E748-8CE4-DB934DF4E1D4}" type="datetimeFigureOut">
              <a:rPr lang="es-ES_tradnl" smtClean="0"/>
              <a:t>18/08/2016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D357-2B18-334C-B491-A276EC93705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81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1949" y="2017486"/>
            <a:ext cx="5676700" cy="170216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632523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Presione para Substituir el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685" y="3729377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424242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Presione para substituir el subtitulo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6025" y="6016306"/>
            <a:ext cx="1505163" cy="653202"/>
          </a:xfrm>
        </p:spPr>
        <p:txBody>
          <a:bodyPr anchor="b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4EAC078-6958-4E6C-A5FB-61C4A49E8630}" type="datetimeFigureOut">
              <a:rPr lang="es-MX" smtClean="0"/>
              <a:t>18/08/2016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9931" y="6304384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632523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7980" y="6304384"/>
            <a:ext cx="85822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7811F12-4C22-4714-8E25-FFDF6422F8C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13287012" y="5908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709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3898" y="729927"/>
            <a:ext cx="7864732" cy="1143000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632523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  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533" y="2075544"/>
            <a:ext cx="9889068" cy="4004009"/>
          </a:xfrm>
        </p:spPr>
        <p:txBody>
          <a:bodyPr/>
          <a:lstStyle>
            <a:lvl1pPr>
              <a:buClr>
                <a:srgbClr val="C00000"/>
              </a:buClr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buClr>
                <a:srgbClr val="C00000"/>
              </a:buClr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2pPr>
            <a:lvl3pPr>
              <a:buClr>
                <a:srgbClr val="C00000"/>
              </a:buClr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3pPr>
            <a:lvl4pPr>
              <a:buClr>
                <a:srgbClr val="C00000"/>
              </a:buClr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4pPr>
            <a:lvl5pPr>
              <a:buClr>
                <a:srgbClr val="C00000"/>
              </a:buClr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63937" y="41930"/>
            <a:ext cx="1473301" cy="365125"/>
          </a:xfrm>
        </p:spPr>
        <p:txBody>
          <a:bodyPr/>
          <a:lstStyle/>
          <a:p>
            <a:fld id="{64EAC078-6958-4E6C-A5FB-61C4A49E8630}" type="datetimeFigureOut">
              <a:rPr lang="es-MX" smtClean="0"/>
              <a:t>18/08/2016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467" y="6465910"/>
            <a:ext cx="6164352" cy="365125"/>
          </a:xfrm>
        </p:spPr>
        <p:txBody>
          <a:bodyPr/>
          <a:lstStyle>
            <a:lvl1pPr algn="ctr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657" y="41930"/>
            <a:ext cx="1280280" cy="365125"/>
          </a:xfrm>
        </p:spPr>
        <p:txBody>
          <a:bodyPr/>
          <a:lstStyle/>
          <a:p>
            <a:fld id="{C7811F12-4C22-4714-8E25-FFDF6422F8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18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191" y="1828801"/>
            <a:ext cx="8849957" cy="1362075"/>
          </a:xfrm>
        </p:spPr>
        <p:txBody>
          <a:bodyPr anchor="b"/>
          <a:lstStyle>
            <a:lvl1pPr algn="l">
              <a:defRPr sz="4000" b="0" cap="none" baseline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191" y="3195172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34991" y="6374059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4EAC078-6958-4E6C-A5FB-61C4A49E8630}" type="datetimeFigureOut">
              <a:rPr lang="es-MX" smtClean="0"/>
              <a:t>18/08/2016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197" y="6374059"/>
            <a:ext cx="1301793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7811F12-4C22-4714-8E25-FFDF6422F8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0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80" y="905386"/>
            <a:ext cx="9685225" cy="61142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632523"/>
                </a:solidFill>
                <a:latin typeface="Verdana"/>
                <a:cs typeface="Verdana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078-6958-4E6C-A5FB-61C4A49E8630}" type="datetimeFigureOut">
              <a:rPr lang="es-MX" smtClean="0"/>
              <a:t>18/08/2016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1F12-4C22-4714-8E25-FFDF6422F8C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38479" y="1948925"/>
            <a:ext cx="4718059" cy="3493008"/>
          </a:xfrm>
        </p:spPr>
        <p:txBody>
          <a:bodyPr/>
          <a:lstStyle>
            <a:lvl1pPr marL="411480" indent="-34290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708660" indent="-34290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1028700" indent="-34290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  <a:lvl4pPr marL="1181862" indent="-28575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4pPr>
            <a:lvl5pPr marL="1383030" indent="-28575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05645" y="1948925"/>
            <a:ext cx="4718059" cy="3493008"/>
          </a:xfrm>
        </p:spPr>
        <p:txBody>
          <a:bodyPr/>
          <a:lstStyle>
            <a:lvl1pPr marL="411480" indent="-34290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708660" indent="-34290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1028700" indent="-34290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  <a:lvl4pPr marL="1181862" indent="-28575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4pPr>
            <a:lvl5pPr marL="1383030" indent="-285750">
              <a:buClr>
                <a:srgbClr val="800000"/>
              </a:buClr>
              <a:buFont typeface="Courier New"/>
              <a:buChar char="o"/>
              <a:defRPr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277" y="746648"/>
            <a:ext cx="7022792" cy="999452"/>
          </a:xfrm>
        </p:spPr>
        <p:txBody>
          <a:bodyPr>
            <a:normAutofit/>
          </a:bodyPr>
          <a:lstStyle>
            <a:lvl1pPr algn="r">
              <a:defRPr sz="3000" b="1">
                <a:solidFill>
                  <a:srgbClr val="800000"/>
                </a:solidFill>
                <a:latin typeface="Verdana"/>
                <a:cs typeface="Verdana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28762" y="1930401"/>
            <a:ext cx="9952308" cy="4093029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</a:schemeClr>
              </a:buClr>
              <a:defRPr sz="24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1pPr>
            <a:lvl2pPr>
              <a:buClr>
                <a:schemeClr val="accent2">
                  <a:lumMod val="50000"/>
                </a:schemeClr>
              </a:buClr>
              <a:defRPr sz="20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2pPr>
            <a:lvl3pPr>
              <a:buClr>
                <a:schemeClr val="accent2">
                  <a:lumMod val="50000"/>
                </a:schemeClr>
              </a:buClr>
              <a:defRPr sz="18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3pPr>
            <a:lvl4pPr>
              <a:buClr>
                <a:schemeClr val="accent2">
                  <a:lumMod val="50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4pPr>
            <a:lvl5pPr>
              <a:buClr>
                <a:schemeClr val="accent2">
                  <a:lumMod val="50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22127" y="12844"/>
            <a:ext cx="2844800" cy="365125"/>
          </a:xfrm>
        </p:spPr>
        <p:txBody>
          <a:bodyPr/>
          <a:lstStyle/>
          <a:p>
            <a:fld id="{64EAC078-6958-4E6C-A5FB-61C4A49E8630}" type="datetimeFigureOut">
              <a:rPr lang="es-MX" smtClean="0"/>
              <a:t>18/08/2016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5467" y="6217286"/>
            <a:ext cx="4669536" cy="365125"/>
          </a:xfrm>
        </p:spPr>
        <p:txBody>
          <a:bodyPr/>
          <a:lstStyle>
            <a:lvl1pPr algn="ctr">
              <a:defRPr>
                <a:solidFill>
                  <a:srgbClr val="800000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424404" y="12843"/>
            <a:ext cx="1776208" cy="365125"/>
          </a:xfrm>
        </p:spPr>
        <p:txBody>
          <a:bodyPr/>
          <a:lstStyle/>
          <a:p>
            <a:fld id="{C7811F12-4C22-4714-8E25-FFDF6422F8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32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295" y="470330"/>
            <a:ext cx="9655837" cy="74077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800000"/>
                </a:solidFill>
                <a:latin typeface="Verdana"/>
                <a:cs typeface="Verdana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5169" y="6492876"/>
            <a:ext cx="1385665" cy="365125"/>
          </a:xfrm>
        </p:spPr>
        <p:txBody>
          <a:bodyPr/>
          <a:lstStyle/>
          <a:p>
            <a:fld id="{64EAC078-6958-4E6C-A5FB-61C4A49E8630}" type="datetimeFigureOut">
              <a:rPr lang="es-MX" smtClean="0"/>
              <a:t>18/08/2016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7205" y="6439429"/>
            <a:ext cx="7118041" cy="365125"/>
          </a:xfrm>
        </p:spPr>
        <p:txBody>
          <a:bodyPr/>
          <a:lstStyle>
            <a:lvl1pPr algn="ctr">
              <a:defRPr>
                <a:solidFill>
                  <a:srgbClr val="800000"/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865168" cy="365125"/>
          </a:xfrm>
        </p:spPr>
        <p:txBody>
          <a:bodyPr/>
          <a:lstStyle/>
          <a:p>
            <a:fld id="{C7811F12-4C22-4714-8E25-FFDF6422F8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84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21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112415" y="269995"/>
            <a:ext cx="4905488" cy="605199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800000"/>
              </a:solidFill>
              <a:latin typeface="Verdana"/>
              <a:cs typeface="Verdan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6207" y="415274"/>
            <a:ext cx="4673600" cy="62393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Verdana"/>
              <a:cs typeface="Verdan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33929" y="661277"/>
            <a:ext cx="2844800" cy="365125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64EAC078-6958-4E6C-A5FB-61C4A49E8630}" type="datetimeFigureOut">
              <a:rPr lang="es-MX" smtClean="0"/>
              <a:t>18/08/2016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6207" y="661276"/>
            <a:ext cx="1776208" cy="365125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fld id="{C7811F12-4C22-4714-8E25-FFDF6422F8C5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7098495" y="269995"/>
            <a:ext cx="4749676" cy="6051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9573" y="518851"/>
            <a:ext cx="4120587" cy="5150734"/>
          </a:xfrm>
        </p:spPr>
        <p:txBody>
          <a:bodyPr>
            <a:normAutofit/>
          </a:bodyPr>
          <a:lstStyle>
            <a:lvl1pPr>
              <a:buClr>
                <a:srgbClr val="800000"/>
              </a:buClr>
              <a:defRPr sz="20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1pPr>
            <a:lvl2pPr>
              <a:buClr>
                <a:srgbClr val="800000"/>
              </a:buClr>
              <a:defRPr sz="20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2pPr>
            <a:lvl3pPr>
              <a:buClr>
                <a:srgbClr val="800000"/>
              </a:buClr>
              <a:defRPr sz="18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3pPr>
            <a:lvl4pPr>
              <a:buClr>
                <a:srgbClr val="800000"/>
              </a:buClr>
              <a:defRPr sz="16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4pPr>
            <a:lvl5pPr>
              <a:buClr>
                <a:srgbClr val="800000"/>
              </a:buClr>
              <a:defRPr sz="140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2415" y="6423587"/>
            <a:ext cx="4658219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800000"/>
                </a:solidFill>
                <a:latin typeface="Verdana"/>
                <a:cs typeface="Verdana"/>
              </a:defRPr>
            </a:lvl1pPr>
          </a:lstStyle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321" y="1631066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800000"/>
                </a:solidFill>
                <a:latin typeface="Verdana"/>
                <a:cs typeface="Verdana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8807" y="3352800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78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6" y="1"/>
            <a:ext cx="12239632" cy="6866189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 t="53233" r="1492" b="13016"/>
          <a:stretch/>
        </p:blipFill>
        <p:spPr bwMode="auto">
          <a:xfrm>
            <a:off x="1023756" y="3067382"/>
            <a:ext cx="10453201" cy="4152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3244" y="1182858"/>
            <a:ext cx="6334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8972" y="2560321"/>
            <a:ext cx="7408773" cy="327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EAC078-6958-4E6C-A5FB-61C4A49E8630}" type="datetimeFigureOut">
              <a:rPr lang="es-MX" smtClean="0"/>
              <a:t>18/08/2016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7811F12-4C22-4714-8E25-FFDF6422F8C5}" type="slidenum">
              <a:rPr lang="es-MX" smtClean="0"/>
              <a:t>‹Nº›</a:t>
            </a:fld>
            <a:endParaRPr lang="es-MX"/>
          </a:p>
        </p:txBody>
      </p:sp>
      <p:pic>
        <p:nvPicPr>
          <p:cNvPr id="62" name="Picture 3" descr="small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82" y="5671752"/>
            <a:ext cx="810277" cy="1035414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9" y="313944"/>
            <a:ext cx="3961351" cy="847090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8" y="6036760"/>
            <a:ext cx="1922487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Font typeface="Courier New" pitchFamily="49" charset="0"/>
        <a:buNone/>
        <a:defRPr sz="4000" kern="1200">
          <a:solidFill>
            <a:schemeClr val="accent2">
              <a:lumMod val="50000"/>
            </a:schemeClr>
          </a:solidFill>
          <a:latin typeface="Verdana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rgbClr val="C00000"/>
        </a:buClr>
        <a:buSzPct val="76000"/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rgbClr val="C00000"/>
        </a:buClr>
        <a:buSzPct val="76000"/>
        <a:buFont typeface="Courier New" pitchFamily="49" charset="0"/>
        <a:buChar char="o"/>
        <a:defRPr sz="22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C00000"/>
        </a:buClr>
        <a:buSzPct val="76000"/>
        <a:buFont typeface="Courier New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rgbClr val="C00000"/>
        </a:buClr>
        <a:buSzPct val="76000"/>
        <a:buFont typeface="Courier New" pitchFamily="49" charset="0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rgbClr val="C00000"/>
        </a:buClr>
        <a:buSzPct val="76000"/>
        <a:buFont typeface="Courier New" pitchFamily="49" charset="0"/>
        <a:buChar char="o"/>
        <a:defRPr sz="1600" kern="1200" baseline="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701040" y="2174897"/>
            <a:ext cx="11490960" cy="1260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6000"/>
              <a:buFont typeface="Courier New" pitchFamily="49" charset="0"/>
              <a:buChar char="o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6000"/>
              <a:buFont typeface="Courier New" pitchFamily="49" charset="0"/>
              <a:buChar char="o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6000"/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6000"/>
              <a:buFont typeface="Courier New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6000"/>
              <a:buFont typeface="Courier New" pitchFamily="49" charset="0"/>
              <a:buChar char="o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s-MX" b="1" dirty="0" smtClean="0"/>
              <a:t>COMPARATIVO  DE LOS LINEAMIENTOS 2013 CON LINEAMIENTOS 2016 PARA LA ELABORACIÓN DE PMC</a:t>
            </a:r>
          </a:p>
          <a:p>
            <a:pPr marL="68580" indent="0" algn="ctr">
              <a:buNone/>
            </a:pPr>
            <a:r>
              <a:rPr lang="es-MX" b="1" dirty="0" smtClean="0"/>
              <a:t>EMITIDOS POR LA D.G.B.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6324600" y="5577840"/>
            <a:ext cx="469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Coordinación de Mejora Continua</a:t>
            </a:r>
          </a:p>
          <a:p>
            <a:pPr algn="ctr"/>
            <a:r>
              <a:rPr lang="es-MX" b="1" dirty="0" smtClean="0"/>
              <a:t>Agosto 2016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45480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84966" y="301764"/>
            <a:ext cx="887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/>
                </a:solidFill>
              </a:rPr>
              <a:t>ACTUALMENTE EN EL APARTADO DE </a:t>
            </a:r>
            <a:r>
              <a:rPr lang="es-MX" sz="1600" b="1" dirty="0" smtClean="0">
                <a:solidFill>
                  <a:schemeClr val="accent1"/>
                </a:solidFill>
              </a:rPr>
              <a:t>ANEXOS INCLUYE:</a:t>
            </a:r>
            <a:endParaRPr lang="es-MX" sz="1600" b="1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47632"/>
          <a:stretch/>
        </p:blipFill>
        <p:spPr>
          <a:xfrm>
            <a:off x="304800" y="640318"/>
            <a:ext cx="4724400" cy="5741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7" b="80669"/>
          <a:stretch/>
        </p:blipFill>
        <p:spPr>
          <a:xfrm>
            <a:off x="304800" y="5893742"/>
            <a:ext cx="5057775" cy="976015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24822" t="9843" r="23753" b="8012"/>
          <a:stretch/>
        </p:blipFill>
        <p:spPr bwMode="auto">
          <a:xfrm>
            <a:off x="5702934" y="640318"/>
            <a:ext cx="5841365" cy="5741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575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r="55587" b="6739"/>
          <a:stretch/>
        </p:blipFill>
        <p:spPr>
          <a:xfrm>
            <a:off x="152400" y="0"/>
            <a:ext cx="4057650" cy="6724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12" b="14200"/>
          <a:stretch/>
        </p:blipFill>
        <p:spPr>
          <a:xfrm>
            <a:off x="4210050" y="438150"/>
            <a:ext cx="3971925" cy="6286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511" b="15217"/>
          <a:stretch/>
        </p:blipFill>
        <p:spPr>
          <a:xfrm>
            <a:off x="8201025" y="438150"/>
            <a:ext cx="39719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9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4" b="10130"/>
          <a:stretch/>
        </p:blipFill>
        <p:spPr>
          <a:xfrm>
            <a:off x="0" y="381000"/>
            <a:ext cx="4048125" cy="62293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r="57291" b="6739"/>
          <a:stretch/>
        </p:blipFill>
        <p:spPr>
          <a:xfrm>
            <a:off x="4210050" y="323850"/>
            <a:ext cx="3962400" cy="6286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3" b="19626"/>
          <a:stretch/>
        </p:blipFill>
        <p:spPr>
          <a:xfrm>
            <a:off x="8172450" y="514350"/>
            <a:ext cx="4029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2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54101" y="1485901"/>
            <a:ext cx="10241648" cy="2285999"/>
          </a:xfrm>
        </p:spPr>
        <p:txBody>
          <a:bodyPr>
            <a:normAutofit/>
          </a:bodyPr>
          <a:lstStyle/>
          <a:p>
            <a:r>
              <a:rPr lang="es-ES_tradnl" sz="5400" b="1" dirty="0" smtClean="0"/>
              <a:t>¡Gracias por su </a:t>
            </a:r>
            <a:r>
              <a:rPr lang="es-ES_tradnl" sz="5400" b="1" dirty="0" err="1" smtClean="0"/>
              <a:t>atenci</a:t>
            </a:r>
            <a:r>
              <a:rPr lang="es-ES" sz="5400" b="1" dirty="0" err="1" smtClean="0"/>
              <a:t>ón</a:t>
            </a:r>
            <a:r>
              <a:rPr lang="es-ES" sz="5400" b="1" dirty="0" smtClean="0"/>
              <a:t>!</a:t>
            </a:r>
            <a:endParaRPr lang="es-ES_tradnl" sz="5400" b="1" dirty="0"/>
          </a:p>
        </p:txBody>
      </p:sp>
    </p:spTree>
    <p:extLst>
      <p:ext uri="{BB962C8B-B14F-4D97-AF65-F5344CB8AC3E}">
        <p14:creationId xmlns:p14="http://schemas.microsoft.com/office/powerpoint/2010/main" val="17840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3822" r="55794" b="36490"/>
          <a:stretch/>
        </p:blipFill>
        <p:spPr>
          <a:xfrm>
            <a:off x="235527" y="1178000"/>
            <a:ext cx="4516582" cy="51451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27005" b="1865"/>
          <a:stretch/>
        </p:blipFill>
        <p:spPr>
          <a:xfrm>
            <a:off x="5112328" y="992426"/>
            <a:ext cx="6677891" cy="5516286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1704109" y="5444837"/>
            <a:ext cx="5846618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347854" y="4298648"/>
            <a:ext cx="27986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</a:rPr>
              <a:t>Actualmente los datos van centrados.</a:t>
            </a:r>
            <a:endParaRPr lang="es-MX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04109" y="5498977"/>
            <a:ext cx="120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ANTES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550727" y="5138034"/>
            <a:ext cx="2202873" cy="92333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3592052" y="1997481"/>
            <a:ext cx="11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ANTES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3920837" y="1569779"/>
            <a:ext cx="5337463" cy="200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955848" y="1983527"/>
            <a:ext cx="299085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</a:rPr>
              <a:t>Actualmente va alineado a la derecha.</a:t>
            </a:r>
            <a:endParaRPr lang="es-MX" sz="2400" b="1" dirty="0">
              <a:solidFill>
                <a:schemeClr val="tx2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9239250" y="1050397"/>
            <a:ext cx="2550969" cy="14396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3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2" b="11826"/>
          <a:stretch/>
        </p:blipFill>
        <p:spPr>
          <a:xfrm>
            <a:off x="38100" y="590550"/>
            <a:ext cx="5895975" cy="58483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3" b="31925"/>
          <a:stretch/>
        </p:blipFill>
        <p:spPr>
          <a:xfrm>
            <a:off x="6125440" y="95250"/>
            <a:ext cx="5952260" cy="4500266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466109" y="128885"/>
            <a:ext cx="101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ANTES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374131" y="4304768"/>
            <a:ext cx="519588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Actualmente queda en un solo apartado programas de mejora y cronograma.</a:t>
            </a:r>
          </a:p>
          <a:p>
            <a:pPr algn="just"/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Se elimina: organización y recursos.</a:t>
            </a:r>
          </a:p>
          <a:p>
            <a:pPr algn="just"/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Y el ultimo de participantes, control de revisiones y aprobación del PMC cambia a Participantes y aprobación.</a:t>
            </a:r>
            <a:endParaRPr lang="es-MX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1962150" y="3733800"/>
            <a:ext cx="4800600" cy="3967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2781300" y="4207834"/>
            <a:ext cx="4057651" cy="1261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ultiplicar 26"/>
          <p:cNvSpPr/>
          <p:nvPr/>
        </p:nvSpPr>
        <p:spPr>
          <a:xfrm>
            <a:off x="700089" y="4102995"/>
            <a:ext cx="309560" cy="817563"/>
          </a:xfrm>
          <a:prstGeom prst="mathMultiply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Multiplicar 27"/>
          <p:cNvSpPr/>
          <p:nvPr/>
        </p:nvSpPr>
        <p:spPr>
          <a:xfrm>
            <a:off x="476250" y="4639669"/>
            <a:ext cx="381000" cy="738484"/>
          </a:xfrm>
          <a:prstGeom prst="mathMultiply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0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87" b="38956"/>
          <a:stretch/>
        </p:blipFill>
        <p:spPr>
          <a:xfrm>
            <a:off x="0" y="1085849"/>
            <a:ext cx="5305425" cy="57721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9" b="10491"/>
          <a:stretch/>
        </p:blipFill>
        <p:spPr>
          <a:xfrm>
            <a:off x="5495925" y="466725"/>
            <a:ext cx="6696075" cy="63912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67000" y="0"/>
            <a:ext cx="698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ES LA MISMA NO HAY MODIFICACIONES</a:t>
            </a:r>
            <a:endParaRPr lang="es-MX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r="55208" b="39973"/>
          <a:stretch/>
        </p:blipFill>
        <p:spPr>
          <a:xfrm>
            <a:off x="0" y="990600"/>
            <a:ext cx="5162550" cy="5505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3" b="10130"/>
          <a:stretch/>
        </p:blipFill>
        <p:spPr>
          <a:xfrm>
            <a:off x="5343525" y="990600"/>
            <a:ext cx="6848475" cy="5867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81275" y="2205335"/>
            <a:ext cx="121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ANTES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81550" y="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accent1"/>
                </a:solidFill>
              </a:rPr>
              <a:t>ACTUALIZAR LA NORMATIVIDAD CON LO QUE NOS INDICAN; MÁS LOS DOCUMENTOS PROPIOS DE APOYO.</a:t>
            </a:r>
            <a:endParaRPr lang="es-MX" sz="1600" b="1" dirty="0">
              <a:solidFill>
                <a:schemeClr val="accent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343524" y="1371600"/>
            <a:ext cx="5819775" cy="3333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9696450" y="815504"/>
            <a:ext cx="495300" cy="7311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r="56345" b="39973"/>
          <a:stretch/>
        </p:blipFill>
        <p:spPr>
          <a:xfrm>
            <a:off x="140758" y="666750"/>
            <a:ext cx="5307542" cy="5619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3" b="4704"/>
          <a:stretch/>
        </p:blipFill>
        <p:spPr>
          <a:xfrm>
            <a:off x="5448300" y="933450"/>
            <a:ext cx="6648450" cy="53530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72940" y="140970"/>
            <a:ext cx="1160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ACTUALIZAR DATOS CON EL FORMATO Y REQUISITOS A DESARROLLAR </a:t>
            </a:r>
          </a:p>
          <a:p>
            <a:pPr algn="just"/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YA ESTABLECIDOS CON ANTERIORIDAD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9" b="4025"/>
          <a:stretch/>
        </p:blipFill>
        <p:spPr>
          <a:xfrm>
            <a:off x="5467350" y="1143000"/>
            <a:ext cx="6362700" cy="5695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6" b="35565"/>
          <a:stretch/>
        </p:blipFill>
        <p:spPr>
          <a:xfrm>
            <a:off x="247651" y="1304925"/>
            <a:ext cx="4876800" cy="5372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26280" y="312003"/>
            <a:ext cx="640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SON LAS MISMAS 6 GATEGORIAS DE ATENCIÓN SÓLO CAMBIA EL ORDEN DE ATENCIÓN DE LA 4 POR LA 6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8"/>
          <a:stretch/>
        </p:blipFill>
        <p:spPr>
          <a:xfrm>
            <a:off x="4724399" y="1234137"/>
            <a:ext cx="7439023" cy="52885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0"/>
            <a:ext cx="4819650" cy="27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23086"/>
          <a:stretch/>
        </p:blipFill>
        <p:spPr bwMode="auto">
          <a:xfrm>
            <a:off x="161925" y="1993770"/>
            <a:ext cx="4495800" cy="29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1 Imagen" descr="recurs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25" y="4575677"/>
            <a:ext cx="4495800" cy="2086371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1357311" y="3368718"/>
            <a:ext cx="2019299" cy="1671557"/>
          </a:xfrm>
          <a:prstGeom prst="mathMultiply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Multiplicar 9"/>
          <p:cNvSpPr/>
          <p:nvPr/>
        </p:nvSpPr>
        <p:spPr>
          <a:xfrm>
            <a:off x="1219200" y="5320626"/>
            <a:ext cx="2019299" cy="1671557"/>
          </a:xfrm>
          <a:prstGeom prst="mathMultiply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742950" y="463573"/>
            <a:ext cx="4572000" cy="17271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523259" y="0"/>
            <a:ext cx="128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ANTES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819650" y="129863"/>
            <a:ext cx="7343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accent1"/>
                </a:solidFill>
              </a:rPr>
              <a:t>ACTUALMENTE CAMBIA FORMATO Y QUEDA EN EL MISMO APARTADO PROGRAMA Y CRONOGRAMA.</a:t>
            </a:r>
          </a:p>
          <a:p>
            <a:pPr algn="just"/>
            <a:r>
              <a:rPr lang="es-MX" sz="1600" b="1" dirty="0" smtClean="0">
                <a:solidFill>
                  <a:schemeClr val="accent1"/>
                </a:solidFill>
              </a:rPr>
              <a:t>SE QUITA APARTADO DE ORGANIZACIÓN Y RECURSOS.</a:t>
            </a:r>
            <a:endParaRPr lang="es-MX" sz="1600" b="1" dirty="0">
              <a:solidFill>
                <a:schemeClr val="accent1"/>
              </a:solidFill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533400" y="628650"/>
            <a:ext cx="4991100" cy="19621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33400" y="1017273"/>
            <a:ext cx="4991100" cy="19619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echa curvada hacia abajo 22"/>
          <p:cNvSpPr/>
          <p:nvPr/>
        </p:nvSpPr>
        <p:spPr>
          <a:xfrm>
            <a:off x="3048000" y="2434467"/>
            <a:ext cx="8534400" cy="972042"/>
          </a:xfrm>
          <a:prstGeom prst="curvedDownArrow">
            <a:avLst>
              <a:gd name="adj1" fmla="val 25000"/>
              <a:gd name="adj2" fmla="val 79866"/>
              <a:gd name="adj3" fmla="val 25000"/>
            </a:avLst>
          </a:prstGeom>
          <a:solidFill>
            <a:srgbClr val="FF0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762497" y="5842337"/>
            <a:ext cx="740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2060"/>
                </a:solidFill>
              </a:rPr>
              <a:t>Nota: Por cada línea de acción que determine debe elaborar un cronograma de actividades con responsable, evidencias y fechas por ciclo escolar.</a:t>
            </a:r>
            <a:endParaRPr lang="es-MX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5"/>
          <a:stretch/>
        </p:blipFill>
        <p:spPr>
          <a:xfrm>
            <a:off x="5962650" y="1295400"/>
            <a:ext cx="6229350" cy="5257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r="30019" b="10468"/>
          <a:stretch/>
        </p:blipFill>
        <p:spPr>
          <a:xfrm>
            <a:off x="266700" y="1238250"/>
            <a:ext cx="5695950" cy="531495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19100" y="3752850"/>
            <a:ext cx="5162550" cy="1428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4008294" y="1298555"/>
            <a:ext cx="15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ANTES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059973" y="490835"/>
            <a:ext cx="403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/>
                </a:solidFill>
              </a:rPr>
              <a:t>ACTUALMENTE</a:t>
            </a:r>
            <a:endParaRPr lang="es-MX" sz="2400" b="1" dirty="0">
              <a:solidFill>
                <a:schemeClr val="accent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100" y="4980057"/>
            <a:ext cx="1908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Se eliminó el apartado de control de revisiones.</a:t>
            </a:r>
            <a:endParaRPr lang="es-MX" sz="2000" b="1" dirty="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819150" y="4324351"/>
            <a:ext cx="1695450" cy="6557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610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015" id="{946CBC5B-ADF5-0E49-9150-D60DCCFB105F}" vid="{1A611846-42F4-5A4E-BC4F-C6720100AC0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plantilla_presentación_2016 (1)</Template>
  <TotalTime>232</TotalTime>
  <Words>206</Words>
  <Application>Microsoft Office PowerPoint</Application>
  <PresentationFormat>Panorámica</PresentationFormat>
  <Paragraphs>27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Courier New</vt:lpstr>
      <vt:lpstr>Verdana</vt:lpstr>
      <vt:lpstr>Wingdings 2</vt:lpstr>
      <vt:lpstr>tema2015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 por su atención!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Calidad PC4</dc:creator>
  <cp:lastModifiedBy>Sabatico</cp:lastModifiedBy>
  <cp:revision>4</cp:revision>
  <dcterms:created xsi:type="dcterms:W3CDTF">2016-08-16T20:02:04Z</dcterms:created>
  <dcterms:modified xsi:type="dcterms:W3CDTF">2016-08-18T19:39:09Z</dcterms:modified>
</cp:coreProperties>
</file>